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2F067-43F3-4BEB-8B37-04D8F7BB2D98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04CB1-CB0C-4D11-ADBD-50202C6CA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87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04CB1-CB0C-4D11-ADBD-50202C6CA83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39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C6774-527C-4F10-8386-148E873B8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996BF75-B67D-490E-A81B-9549BC2E4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97F866-980F-4797-A26B-4A6FB658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4B0378-60F5-4CF8-87E5-BD745E4F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7842F1-8430-4B1D-8531-FAB5AAD7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523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0687BD-A2B3-4C84-A137-4B059DD7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C08C0A-DCBE-4777-A3D3-89AB7E0F2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536024-9434-4709-A6D0-B0F2E6F65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CE4167-0180-40C7-B60C-73C682CC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F9ECC-6671-4B09-B64F-6D9B2523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62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D4932CE-B85F-4FDC-A028-C0DA57DC0F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885809-2E61-48AE-93A2-2ADF3EE82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0674D-48C3-4764-87E2-23228A195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02169-DC94-4BBC-A279-AE52E4F0B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FB6465-FE86-46EC-8E06-83E1BD80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86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E9608-5FC6-49A8-8F04-D036D02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5E6716-0685-4365-917B-36ABDAF3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37D22A-953F-455F-AE2B-EF98826F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947CC2-24E3-41FB-8D43-533B2060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0D5E51-FCF1-4F30-824F-01D8793B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608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2BADCE-C84D-4969-8BC2-3BB0EBC8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531209-E139-487A-9729-5E30FD93B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696537-00BF-4D63-8633-62B19E4A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9A91BB-9026-4460-9BB7-0A04E059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284E60-E3A9-4EA5-9137-444E9490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EA7404-FB6C-4D40-BD94-2B252F45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B9DF41-C59F-4337-943A-3B3A5868A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39D233-EF24-42BA-9638-2838B0F34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FE41F3-7905-4DF0-B88D-CDB3DE0A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1450AA7-4108-4A01-AC4C-A7008154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F17D90-2D96-429D-AF4A-CDBA86539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41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574FF-3B4F-46D6-892C-F8653F58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44B93D-2E84-4C1E-B955-5E6EC0B8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7423F9-0DEA-4C1C-BF05-074B9E1F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BA0CB2E-93C0-49A0-8570-9E9DB07A10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B877D8D-49F7-4020-ACAC-50E399DA7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D94C4D-E994-4D31-96FB-999FC565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F45CD3-DD34-489F-B748-75F7FC6E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9ABFD6-7EE7-41F8-8D26-BA5E8D1DE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31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4E1B3-F572-467F-BCBF-912F4E85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0B6D26-30FC-4066-9638-EC41591E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3FF32C-348B-401B-96F5-33F89EFE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69CFA2-0615-4EA1-B9C5-86793BBD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634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02AFDE-55EF-4628-9F11-F816E6D5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AE3EFC-BF44-460A-B8C7-E86059312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A3F48-9AA8-40AF-807A-5D129BD1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164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B77A75-0079-4903-A0CC-CFC7F751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BD2105-84DA-4B27-8905-117344067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26BF01-DE41-453D-9FA2-52FEDEF97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D13DE4-3D76-4B00-817C-E2FA3C5FE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33F0D77-16F5-469D-A39A-7324AE1B3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F52E84-265E-4F07-BF7F-AC02BEAAA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78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57A150-1CD7-420B-8CB3-68B7543B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B78C00C-2953-461D-9E13-22FCB21D82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D25FB6-91D0-483E-AA75-323AC1158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15C255-B970-4299-B1C7-D184A8098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70B23A-50E8-42BD-919C-E526B4B0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A851E1-8B63-465B-9EDA-C18999C7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653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D2555-43FC-48E1-BA00-3A63CB54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F3955A-F6C8-4FA1-B2CE-91B4D75E5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4D5DB8-3E17-4982-8B35-1C5017ABEE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348E8-6E67-4A23-B5C0-EBBF55D0633A}" type="datetimeFigureOut">
              <a:rPr lang="ru-RU" smtClean="0"/>
              <a:t>09.09.2022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BE4019-F467-4782-A1CE-B28F1E5D9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0BB575-A045-4439-B789-7B68096C6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F8D03-10D6-42B8-B790-FBF3D8699B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245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DF7BDB-6B90-4CC5-80A7-2518F7FF26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 err="1">
                <a:effectLst/>
                <a:latin typeface="Roboto" panose="02000000000000000000" pitchFamily="2" charset="0"/>
              </a:rPr>
              <a:t>IntraService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63EA61-CB26-4F20-B430-02A214F63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Универсальная</a:t>
            </a:r>
          </a:p>
          <a:p>
            <a:r>
              <a:rPr lang="en-US" dirty="0"/>
              <a:t>Service Desk </a:t>
            </a:r>
            <a:r>
              <a:rPr lang="ru-RU" dirty="0"/>
              <a:t>система</a:t>
            </a:r>
          </a:p>
        </p:txBody>
      </p:sp>
    </p:spTree>
    <p:extLst>
      <p:ext uri="{BB962C8B-B14F-4D97-AF65-F5344CB8AC3E}">
        <p14:creationId xmlns:p14="http://schemas.microsoft.com/office/powerpoint/2010/main" val="190220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944542-A1B3-45D9-AC17-3457B6BDE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Мобильная версия</a:t>
            </a:r>
            <a:endParaRPr lang="ru-RU" dirty="0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5919EE09-0059-4ECF-80DF-8F4FA511E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9" y="1491969"/>
            <a:ext cx="2811604" cy="50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F9D08B29-D409-4C25-8CA9-8C59F292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8" y="1491969"/>
            <a:ext cx="2811604" cy="50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ndefined">
            <a:extLst>
              <a:ext uri="{FF2B5EF4-FFF2-40B4-BE49-F238E27FC236}">
                <a16:creationId xmlns:a16="http://schemas.microsoft.com/office/drawing/2014/main" id="{51F3EF34-B919-4FF9-B8AD-2179329F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93" y="1491969"/>
            <a:ext cx="2811604" cy="500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98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8AA7BE-D574-4A50-ADCB-0310E3A1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Каталог сервисов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3BFCC5-31E9-49A6-AC63-DCA9FC605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2671" cy="3589058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Общая информация</a:t>
            </a:r>
            <a:br>
              <a:rPr lang="ru-RU" dirty="0"/>
            </a:b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Сервисы служат для логического объединения заявок в системе. Сервисы могут соответствовать: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Клиенту (например, «Поддержка филиала в Новосибирске»)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Контракту (например, «Поддержка по договору 1C-4503/11»)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Оказываемой услуге (например, «Ремонт оргтехники»)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3C81562F-A9C2-4189-BB6B-F4CF797B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1435"/>
            <a:ext cx="5935888" cy="271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0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2C3F5F-F5D6-481F-81A3-DDE338CA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Основные настройки сервиса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FE6C49-FC87-4D56-A271-3115A1B58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Для сервиса могут быть определены следующие основные параметры: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Бизнес-процесс</a:t>
            </a:r>
          </a:p>
          <a:p>
            <a:endParaRPr lang="ru-RU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Приоритет заявки по умолчанию</a:t>
            </a:r>
          </a:p>
          <a:p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Класс обслуживания (</a:t>
            </a:r>
            <a:r>
              <a:rPr lang="en-US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SLA)</a:t>
            </a:r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Расписание обслуживания</a:t>
            </a:r>
            <a:endParaRPr lang="ru-RU" dirty="0"/>
          </a:p>
        </p:txBody>
      </p:sp>
      <p:pic>
        <p:nvPicPr>
          <p:cNvPr id="9218" name="Picture 2" descr="схема, график значок">
            <a:extLst>
              <a:ext uri="{FF2B5EF4-FFF2-40B4-BE49-F238E27FC236}">
                <a16:creationId xmlns:a16="http://schemas.microsoft.com/office/drawing/2014/main" id="{3850B077-D3B9-4404-BC9F-B0E88178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859" y="2407024"/>
            <a:ext cx="1272988" cy="127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0F4AE8DF-5798-49B5-AFFD-25858C7E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623" y="3429000"/>
            <a:ext cx="1353671" cy="13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D0F88DA-8301-466F-9BA8-5EE240384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29" y="4261411"/>
            <a:ext cx="1138518" cy="113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календарь, дата, событие, расписание значок">
            <a:extLst>
              <a:ext uri="{FF2B5EF4-FFF2-40B4-BE49-F238E27FC236}">
                <a16:creationId xmlns:a16="http://schemas.microsoft.com/office/drawing/2014/main" id="{9EC8FE8D-1915-4408-A762-D77B8F79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034" y="4986804"/>
            <a:ext cx="1506071" cy="15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087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92692-940A-46B5-93D8-891E2770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6019F6-8E63-40DB-BE8E-A16B1D4D48DE}"/>
              </a:ext>
            </a:extLst>
          </p:cNvPr>
          <p:cNvSpPr txBox="1"/>
          <p:nvPr/>
        </p:nvSpPr>
        <p:spPr>
          <a:xfrm>
            <a:off x="6696636" y="207406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Аналитический отчет</a:t>
            </a:r>
          </a:p>
        </p:txBody>
      </p:sp>
      <p:pic>
        <p:nvPicPr>
          <p:cNvPr id="10242" name="Picture 2" descr="undefined">
            <a:extLst>
              <a:ext uri="{FF2B5EF4-FFF2-40B4-BE49-F238E27FC236}">
                <a16:creationId xmlns:a16="http://schemas.microsoft.com/office/drawing/2014/main" id="{3B6DE5B2-8413-4044-A0A9-EE29AAF6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1300773"/>
            <a:ext cx="6230471" cy="340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9B62A-FF5F-4514-B1E4-C8B58E27E6E9}"/>
              </a:ext>
            </a:extLst>
          </p:cNvPr>
          <p:cNvSpPr txBox="1"/>
          <p:nvPr/>
        </p:nvSpPr>
        <p:spPr>
          <a:xfrm>
            <a:off x="2640104" y="5187895"/>
            <a:ext cx="3747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заявкам (конструктор)</a:t>
            </a:r>
          </a:p>
        </p:txBody>
      </p:sp>
      <p:pic>
        <p:nvPicPr>
          <p:cNvPr id="10244" name="Picture 4" descr="undefined">
            <a:extLst>
              <a:ext uri="{FF2B5EF4-FFF2-40B4-BE49-F238E27FC236}">
                <a16:creationId xmlns:a16="http://schemas.microsoft.com/office/drawing/2014/main" id="{F21E94A0-26DB-4620-AC36-DED8BF832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5" b="26928"/>
          <a:stretch/>
        </p:blipFill>
        <p:spPr bwMode="auto">
          <a:xfrm>
            <a:off x="6696636" y="3522239"/>
            <a:ext cx="5266765" cy="32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9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661D3-9526-4784-A6ED-D59B8B60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5BD5D-3779-4726-AA0A-1FEE925376C4}"/>
              </a:ext>
            </a:extLst>
          </p:cNvPr>
          <p:cNvSpPr txBox="1"/>
          <p:nvPr/>
        </p:nvSpPr>
        <p:spPr>
          <a:xfrm>
            <a:off x="0" y="1971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трудозатратам</a:t>
            </a:r>
          </a:p>
        </p:txBody>
      </p:sp>
      <p:pic>
        <p:nvPicPr>
          <p:cNvPr id="11266" name="Picture 2" descr="undefined">
            <a:extLst>
              <a:ext uri="{FF2B5EF4-FFF2-40B4-BE49-F238E27FC236}">
                <a16:creationId xmlns:a16="http://schemas.microsoft.com/office/drawing/2014/main" id="{1FFF04F4-7478-4E40-9916-0387153FA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29" y="1154486"/>
            <a:ext cx="6619142" cy="26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17823-D3C7-4620-9B3B-099FB507C008}"/>
              </a:ext>
            </a:extLst>
          </p:cNvPr>
          <p:cNvSpPr txBox="1"/>
          <p:nvPr/>
        </p:nvSpPr>
        <p:spPr>
          <a:xfrm>
            <a:off x="7270376" y="5038632"/>
            <a:ext cx="372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переходам статусов</a:t>
            </a:r>
          </a:p>
        </p:txBody>
      </p:sp>
      <p:pic>
        <p:nvPicPr>
          <p:cNvPr id="11268" name="Picture 4" descr="undefined">
            <a:extLst>
              <a:ext uri="{FF2B5EF4-FFF2-40B4-BE49-F238E27FC236}">
                <a16:creationId xmlns:a16="http://schemas.microsoft.com/office/drawing/2014/main" id="{7B837C55-3626-44D9-80DB-60A588C97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4" y="3880318"/>
            <a:ext cx="5783357" cy="2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921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01E74-B8A7-4AF9-8D59-02666D03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2B38B-A33F-41A0-8D24-50A6BC2821AF}"/>
              </a:ext>
            </a:extLst>
          </p:cNvPr>
          <p:cNvSpPr txBox="1"/>
          <p:nvPr/>
        </p:nvSpPr>
        <p:spPr>
          <a:xfrm>
            <a:off x="7983070" y="2025134"/>
            <a:ext cx="33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времени в статусах</a:t>
            </a:r>
          </a:p>
        </p:txBody>
      </p: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CCD9766A-5948-492E-BD87-95817416B6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4"/>
          <a:stretch/>
        </p:blipFill>
        <p:spPr bwMode="auto">
          <a:xfrm>
            <a:off x="0" y="1371600"/>
            <a:ext cx="7542213" cy="331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undefined">
            <a:extLst>
              <a:ext uri="{FF2B5EF4-FFF2-40B4-BE49-F238E27FC236}">
                <a16:creationId xmlns:a16="http://schemas.microsoft.com/office/drawing/2014/main" id="{E3AA9DCE-2F8D-4F8D-B212-2B0DDD14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26" y="4328390"/>
            <a:ext cx="5740774" cy="252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B732F7-4299-4C27-BC1F-19AFE5825FB5}"/>
              </a:ext>
            </a:extLst>
          </p:cNvPr>
          <p:cNvSpPr txBox="1"/>
          <p:nvPr/>
        </p:nvSpPr>
        <p:spPr>
          <a:xfrm>
            <a:off x="3962400" y="5301734"/>
            <a:ext cx="248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Другие отчеты</a:t>
            </a:r>
          </a:p>
        </p:txBody>
      </p:sp>
    </p:spTree>
    <p:extLst>
      <p:ext uri="{BB962C8B-B14F-4D97-AF65-F5344CB8AC3E}">
        <p14:creationId xmlns:p14="http://schemas.microsoft.com/office/powerpoint/2010/main" val="1350626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89662-C542-45DB-AA0B-9B62632B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Настройка маршрутизации заявок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EE858-56B8-4805-A167-48A04F162F5F}"/>
              </a:ext>
            </a:extLst>
          </p:cNvPr>
          <p:cNvSpPr txBox="1"/>
          <p:nvPr/>
        </p:nvSpPr>
        <p:spPr>
          <a:xfrm>
            <a:off x="1290915" y="5019346"/>
            <a:ext cx="237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Бизнес-процессы</a:t>
            </a:r>
          </a:p>
        </p:txBody>
      </p:sp>
      <p:pic>
        <p:nvPicPr>
          <p:cNvPr id="13314" name="Picture 2" descr="undefined">
            <a:extLst>
              <a:ext uri="{FF2B5EF4-FFF2-40B4-BE49-F238E27FC236}">
                <a16:creationId xmlns:a16="http://schemas.microsoft.com/office/drawing/2014/main" id="{2B4BF4BD-1E71-4177-AA72-2A4E10136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6" y="2333681"/>
            <a:ext cx="4814047" cy="25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undefined">
            <a:extLst>
              <a:ext uri="{FF2B5EF4-FFF2-40B4-BE49-F238E27FC236}">
                <a16:creationId xmlns:a16="http://schemas.microsoft.com/office/drawing/2014/main" id="{0095C6B8-F30F-435C-B04B-E6A1649CE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1" b="20366"/>
          <a:stretch/>
        </p:blipFill>
        <p:spPr bwMode="auto">
          <a:xfrm>
            <a:off x="5244353" y="2217887"/>
            <a:ext cx="4814047" cy="294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87102-68CA-4B10-8A11-9C24B5CA3CD3}"/>
              </a:ext>
            </a:extLst>
          </p:cNvPr>
          <p:cNvSpPr txBox="1"/>
          <p:nvPr/>
        </p:nvSpPr>
        <p:spPr>
          <a:xfrm>
            <a:off x="6194612" y="5321537"/>
            <a:ext cx="3155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Удобный список заявок</a:t>
            </a:r>
          </a:p>
        </p:txBody>
      </p:sp>
    </p:spTree>
    <p:extLst>
      <p:ext uri="{BB962C8B-B14F-4D97-AF65-F5344CB8AC3E}">
        <p14:creationId xmlns:p14="http://schemas.microsoft.com/office/powerpoint/2010/main" val="67625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C8E8B-E8A0-425A-96AB-EE4ADA61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Настройка маршрутизации заявок</a:t>
            </a:r>
            <a:endParaRPr lang="ru-RU" dirty="0"/>
          </a:p>
        </p:txBody>
      </p:sp>
      <p:pic>
        <p:nvPicPr>
          <p:cNvPr id="14338" name="Picture 2" descr="undefined">
            <a:extLst>
              <a:ext uri="{FF2B5EF4-FFF2-40B4-BE49-F238E27FC236}">
                <a16:creationId xmlns:a16="http://schemas.microsoft.com/office/drawing/2014/main" id="{8F3B9D41-01C8-4C97-A58E-EF24899C02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5" b="9233"/>
          <a:stretch/>
        </p:blipFill>
        <p:spPr bwMode="auto">
          <a:xfrm>
            <a:off x="188258" y="1660671"/>
            <a:ext cx="5907742" cy="17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C16F0-E9E2-43EC-8A2A-FFA0E5E781EE}"/>
              </a:ext>
            </a:extLst>
          </p:cNvPr>
          <p:cNvSpPr txBox="1"/>
          <p:nvPr/>
        </p:nvSpPr>
        <p:spPr>
          <a:xfrm>
            <a:off x="1147481" y="3429000"/>
            <a:ext cx="39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Автоназначение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пользователей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7276FA-2B06-4B93-BFF3-E3CDA15EB49F}"/>
              </a:ext>
            </a:extLst>
          </p:cNvPr>
          <p:cNvSpPr txBox="1"/>
          <p:nvPr/>
        </p:nvSpPr>
        <p:spPr>
          <a:xfrm>
            <a:off x="7897907" y="5874676"/>
            <a:ext cx="229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Эскалация заявок</a:t>
            </a:r>
          </a:p>
        </p:txBody>
      </p:sp>
      <p:pic>
        <p:nvPicPr>
          <p:cNvPr id="14340" name="Picture 4" descr="undefined">
            <a:extLst>
              <a:ext uri="{FF2B5EF4-FFF2-40B4-BE49-F238E27FC236}">
                <a16:creationId xmlns:a16="http://schemas.microsoft.com/office/drawing/2014/main" id="{0EFF1FB8-D571-4E50-9696-1C4B190EF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1" b="8139"/>
          <a:stretch/>
        </p:blipFill>
        <p:spPr bwMode="auto">
          <a:xfrm>
            <a:off x="5327601" y="2813139"/>
            <a:ext cx="6747857" cy="306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58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F52F9A-1B88-4CF2-A4E1-ABAD1D74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Доработка под ваши требования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7DE78-61A7-4CE1-A524-C7F4E9AFEF8C}"/>
              </a:ext>
            </a:extLst>
          </p:cNvPr>
          <p:cNvSpPr txBox="1"/>
          <p:nvPr/>
        </p:nvSpPr>
        <p:spPr>
          <a:xfrm>
            <a:off x="1604683" y="2035912"/>
            <a:ext cx="8462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Для клиентов с версией Enterprise или Ultimate предусмотрена возможность кастомизации системы под ваши требования. Кастомизация производится на основе актуальной версии базового релиза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IntraService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 </a:t>
            </a:r>
            <a:endParaRPr lang="ru-RU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FD26BEB-6F29-4D17-AED6-5154A3B2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377" y="3106271"/>
            <a:ext cx="2671482" cy="26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99EA9E-7787-4BFB-9095-35B12EE1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Интеграция / </a:t>
            </a:r>
            <a:r>
              <a:rPr lang="en-US" b="0" i="0" dirty="0">
                <a:effectLst/>
                <a:latin typeface="Roboto" panose="02000000000000000000" pitchFamily="2" charset="0"/>
              </a:rPr>
              <a:t>API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1FC4E-0E0D-4AD9-B8F9-A29FB3FCF2C4}"/>
              </a:ext>
            </a:extLst>
          </p:cNvPr>
          <p:cNvSpPr txBox="1"/>
          <p:nvPr/>
        </p:nvSpPr>
        <p:spPr>
          <a:xfrm>
            <a:off x="636494" y="210541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Базовая версия системы интегрируется: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со службой каталогов Active Directory по части пользовательских учетных записей и подразделений;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почтовым сервером для создания заявок из писем и отправки уведомлений;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со сторонними внешними системами через программный интерфейс REST API;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системой мониторинга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Zabbix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формой обратной связи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IntraBitrix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для сайтов с CMS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Bitrix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7DACCFC-6BE9-4E84-8B15-11CBF9B7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47" y="2810435"/>
            <a:ext cx="1237129" cy="12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623C287E-D439-4E40-96CF-559CB84C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539" y="4182034"/>
            <a:ext cx="1102659" cy="11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в Zabbix, логотип значок">
            <a:extLst>
              <a:ext uri="{FF2B5EF4-FFF2-40B4-BE49-F238E27FC236}">
                <a16:creationId xmlns:a16="http://schemas.microsoft.com/office/drawing/2014/main" id="{46DF87F0-BD74-44AA-ACDA-D0897EEF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235" y="449580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81674B5-A59A-482E-9907-1C262107C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327946"/>
            <a:ext cx="2100408" cy="11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1949F-8871-48D3-81FC-6F4972D0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IntraService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E6A0FA-32F6-4F3E-B9DA-4547E40EB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система учета заявок с веб-интерфейсом.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err="1"/>
              <a:t>IntraService</a:t>
            </a:r>
            <a:r>
              <a:rPr lang="ru-RU" dirty="0"/>
              <a:t> подходит для обработки заявок клиентов, простой постановки задач, организации полноценной службы Service Desk или оказания аутсорсинговых услуг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10341B-30DD-4A26-8256-11B1130F4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421" y="3429000"/>
            <a:ext cx="3434579" cy="34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CD817-704C-4421-9E46-504B551C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Активы (</a:t>
            </a:r>
            <a:r>
              <a:rPr lang="en-US" b="0" i="0" dirty="0">
                <a:effectLst/>
                <a:latin typeface="Roboto" panose="02000000000000000000" pitchFamily="2" charset="0"/>
              </a:rPr>
              <a:t>CMDB)</a:t>
            </a:r>
            <a:endParaRPr lang="ru-RU" dirty="0"/>
          </a:p>
        </p:txBody>
      </p:sp>
      <p:pic>
        <p:nvPicPr>
          <p:cNvPr id="17410" name="Picture 2" descr="undefined">
            <a:extLst>
              <a:ext uri="{FF2B5EF4-FFF2-40B4-BE49-F238E27FC236}">
                <a16:creationId xmlns:a16="http://schemas.microsoft.com/office/drawing/2014/main" id="{D9B9ADD8-2F4C-4A26-A648-E0CDE6A87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5" y="1690688"/>
            <a:ext cx="5214378" cy="39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undefined">
            <a:extLst>
              <a:ext uri="{FF2B5EF4-FFF2-40B4-BE49-F238E27FC236}">
                <a16:creationId xmlns:a16="http://schemas.microsoft.com/office/drawing/2014/main" id="{31A029A5-3B5A-4AA9-8E92-89A1064E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78" y="1253768"/>
            <a:ext cx="6525466" cy="36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undefined">
            <a:extLst>
              <a:ext uri="{FF2B5EF4-FFF2-40B4-BE49-F238E27FC236}">
                <a16:creationId xmlns:a16="http://schemas.microsoft.com/office/drawing/2014/main" id="{F1FFE14F-FDA8-45DA-A87A-F31DBEF93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64" y="2644775"/>
            <a:ext cx="5638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818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C89D3-7909-4917-8E78-7DAA2859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Тарифы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D3E820-CEE9-417A-B8C1-627E8AFDF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1862374"/>
            <a:ext cx="4549588" cy="3946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Данный сервис предоставляет на выбор 5 различных тарифных планов: от бесплатного использования с ограничением в 3 человека до самого обширного </a:t>
            </a:r>
            <a:r>
              <a:rPr lang="en-US" sz="2400" dirty="0"/>
              <a:t>Ultimate </a:t>
            </a:r>
            <a:r>
              <a:rPr lang="ru-RU" sz="2400" dirty="0"/>
              <a:t>на неограниченное количество юридических лиц.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7895C16-5DBE-48E2-A1A3-36CA5849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18" y="1793830"/>
            <a:ext cx="5818094" cy="38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2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9FA714-03D7-4020-AAC4-FB1B173B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AAFFD-6A2D-480E-8D90-BF4BB1F88A97}"/>
              </a:ext>
            </a:extLst>
          </p:cNvPr>
          <p:cNvSpPr txBox="1"/>
          <p:nvPr/>
        </p:nvSpPr>
        <p:spPr>
          <a:xfrm>
            <a:off x="1281953" y="1690688"/>
            <a:ext cx="28238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База знаний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Шаблоны ответов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Интеграция E-mail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Вложения файлов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Приоритеты заявок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Статусы заявок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доступом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Комментарии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EF1F6-D169-4AE0-993A-9F764D2B476D}"/>
              </a:ext>
            </a:extLst>
          </p:cNvPr>
          <p:cNvSpPr txBox="1"/>
          <p:nvPr/>
        </p:nvSpPr>
        <p:spPr>
          <a:xfrm>
            <a:off x="7288306" y="1920278"/>
            <a:ext cx="4267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Портал самообслуживания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Опросы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Отчёты и аналитика эффективности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Отслеживание активности клиентов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проблемами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конфигурациями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ИТ-активами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</p:txBody>
      </p:sp>
      <p:pic>
        <p:nvPicPr>
          <p:cNvPr id="18434" name="Picture 2" descr="плюс, регулярный значок">
            <a:extLst>
              <a:ext uri="{FF2B5EF4-FFF2-40B4-BE49-F238E27FC236}">
                <a16:creationId xmlns:a16="http://schemas.microsoft.com/office/drawing/2014/main" id="{E85E1A44-E5C7-4EF1-92DD-F0A14D790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1701614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плюс, регулярный значок">
            <a:extLst>
              <a:ext uri="{FF2B5EF4-FFF2-40B4-BE49-F238E27FC236}">
                <a16:creationId xmlns:a16="http://schemas.microsoft.com/office/drawing/2014/main" id="{5FA91B45-3713-42DF-994B-3347AF05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2275691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плюс, регулярный значок">
            <a:extLst>
              <a:ext uri="{FF2B5EF4-FFF2-40B4-BE49-F238E27FC236}">
                <a16:creationId xmlns:a16="http://schemas.microsoft.com/office/drawing/2014/main" id="{DCE59628-A39D-49F0-A2BB-FE44D27E1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2852345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люс, регулярный значок">
            <a:extLst>
              <a:ext uri="{FF2B5EF4-FFF2-40B4-BE49-F238E27FC236}">
                <a16:creationId xmlns:a16="http://schemas.microsoft.com/office/drawing/2014/main" id="{8387D99B-A7BF-4FA9-B9D8-298FF4FF3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3429000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плюс, регулярный значок">
            <a:extLst>
              <a:ext uri="{FF2B5EF4-FFF2-40B4-BE49-F238E27FC236}">
                <a16:creationId xmlns:a16="http://schemas.microsoft.com/office/drawing/2014/main" id="{082A64D0-A991-4AAA-8E2D-F517BB6C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3905437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плюс, регулярный значок">
            <a:extLst>
              <a:ext uri="{FF2B5EF4-FFF2-40B4-BE49-F238E27FC236}">
                <a16:creationId xmlns:a16="http://schemas.microsoft.com/office/drawing/2014/main" id="{F4821378-A257-46A2-A001-6E69A4067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4451537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плюс, регулярный значок">
            <a:extLst>
              <a:ext uri="{FF2B5EF4-FFF2-40B4-BE49-F238E27FC236}">
                <a16:creationId xmlns:a16="http://schemas.microsoft.com/office/drawing/2014/main" id="{FEF1073C-DD56-4754-928B-E70AFAC4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5000811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плюс, регулярный значок">
            <a:extLst>
              <a:ext uri="{FF2B5EF4-FFF2-40B4-BE49-F238E27FC236}">
                <a16:creationId xmlns:a16="http://schemas.microsoft.com/office/drawing/2014/main" id="{EF710CDB-DD3F-4EE8-8685-1E40002DB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02262" y="5543735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плюс, регулярный значок">
            <a:extLst>
              <a:ext uri="{FF2B5EF4-FFF2-40B4-BE49-F238E27FC236}">
                <a16:creationId xmlns:a16="http://schemas.microsoft.com/office/drawing/2014/main" id="{647AFC61-D627-46A7-92CD-3F42152F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77156" y="1920278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плюс, регулярный значок">
            <a:extLst>
              <a:ext uri="{FF2B5EF4-FFF2-40B4-BE49-F238E27FC236}">
                <a16:creationId xmlns:a16="http://schemas.microsoft.com/office/drawing/2014/main" id="{08DCBCBF-FACE-43CC-A868-99ACBACC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77156" y="2541195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плюс, регулярный значок">
            <a:extLst>
              <a:ext uri="{FF2B5EF4-FFF2-40B4-BE49-F238E27FC236}">
                <a16:creationId xmlns:a16="http://schemas.microsoft.com/office/drawing/2014/main" id="{AD2CC699-83F1-4242-82C6-4198E2C9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77156" y="3034599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плюс, регулярный значок">
            <a:extLst>
              <a:ext uri="{FF2B5EF4-FFF2-40B4-BE49-F238E27FC236}">
                <a16:creationId xmlns:a16="http://schemas.microsoft.com/office/drawing/2014/main" id="{29DC3282-27C3-4E3A-AE30-65BABE9A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77156" y="4140387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плюс, регулярный значок">
            <a:extLst>
              <a:ext uri="{FF2B5EF4-FFF2-40B4-BE49-F238E27FC236}">
                <a16:creationId xmlns:a16="http://schemas.microsoft.com/office/drawing/2014/main" id="{65B538A9-A83E-47F9-A4D0-CEEDD896E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75662" y="4704341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плюс, регулярный значок">
            <a:extLst>
              <a:ext uri="{FF2B5EF4-FFF2-40B4-BE49-F238E27FC236}">
                <a16:creationId xmlns:a16="http://schemas.microsoft.com/office/drawing/2014/main" id="{55E80241-16E1-4080-B9AD-01B2C0DF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953624" y="5231576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минус, регулярный значок">
            <a:extLst>
              <a:ext uri="{FF2B5EF4-FFF2-40B4-BE49-F238E27FC236}">
                <a16:creationId xmlns:a16="http://schemas.microsoft.com/office/drawing/2014/main" id="{1BCF0F30-A3AF-455B-A748-17441E16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62" y="3584575"/>
            <a:ext cx="333934" cy="3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8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C1D768-0EFF-4ABB-9CEE-872CB4AD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Преимущества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7992A-A29D-44C0-9406-00B63CC0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4095005"/>
            <a:ext cx="415066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Нет ограничений по исполнителям на коробочные версии</a:t>
            </a:r>
          </a:p>
        </p:txBody>
      </p:sp>
      <p:pic>
        <p:nvPicPr>
          <p:cNvPr id="1026" name="Picture 2" descr="Нет ограничений по исполнителям на коробочные версии">
            <a:extLst>
              <a:ext uri="{FF2B5EF4-FFF2-40B4-BE49-F238E27FC236}">
                <a16:creationId xmlns:a16="http://schemas.microsoft.com/office/drawing/2014/main" id="{C4436732-973B-42C3-8D88-443C9636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9" y="2836446"/>
            <a:ext cx="13430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Цены ниже конкурентов">
            <a:extLst>
              <a:ext uri="{FF2B5EF4-FFF2-40B4-BE49-F238E27FC236}">
                <a16:creationId xmlns:a16="http://schemas.microsoft.com/office/drawing/2014/main" id="{BF8BD450-9657-436C-8722-F6371150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7" y="2865021"/>
            <a:ext cx="11144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Быстрый старт, гибкая&lt;br&gt;настройка через веб">
            <a:extLst>
              <a:ext uri="{FF2B5EF4-FFF2-40B4-BE49-F238E27FC236}">
                <a16:creationId xmlns:a16="http://schemas.microsoft.com/office/drawing/2014/main" id="{8C689C00-BD3C-46F3-A1E5-60CD1A46B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65" y="2931696"/>
            <a:ext cx="12287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52ED4C-071B-4A8D-B5CA-9B472ABC3F0A}"/>
              </a:ext>
            </a:extLst>
          </p:cNvPr>
          <p:cNvSpPr txBox="1"/>
          <p:nvPr/>
        </p:nvSpPr>
        <p:spPr>
          <a:xfrm>
            <a:off x="4657163" y="4220239"/>
            <a:ext cx="2877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Цены ниже конкурентов</a:t>
            </a:r>
          </a:p>
          <a:p>
            <a:endParaRPr lang="ru-R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71567-F71D-4B7D-B670-5C70027CF01E}"/>
              </a:ext>
            </a:extLst>
          </p:cNvPr>
          <p:cNvSpPr txBox="1"/>
          <p:nvPr/>
        </p:nvSpPr>
        <p:spPr>
          <a:xfrm>
            <a:off x="8496055" y="4095005"/>
            <a:ext cx="2857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Быстрый старт, гибкая настройка через веб</a:t>
            </a:r>
          </a:p>
        </p:txBody>
      </p:sp>
    </p:spTree>
    <p:extLst>
      <p:ext uri="{BB962C8B-B14F-4D97-AF65-F5344CB8AC3E}">
        <p14:creationId xmlns:p14="http://schemas.microsoft.com/office/powerpoint/2010/main" val="256456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CC66F-B66A-42D7-A74F-166EB7E9B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Партнеры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6C7F4F-2D8F-49C2-8BAE-088DD7D7B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" y="1690688"/>
            <a:ext cx="1755348" cy="10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B3C54AB-7B27-4E15-9AEB-ACA5CCBD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62" y="1555077"/>
            <a:ext cx="1663672" cy="95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58990B9-70EA-4456-8BA2-3DF20BE87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472" y="1943100"/>
            <a:ext cx="2317960" cy="7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715D52-12FE-4F48-8B1D-41DDE93F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66665"/>
            <a:ext cx="26765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4804843-F854-47A7-8759-717711A3A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182" y="4276165"/>
            <a:ext cx="36766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9B1B9B0-4411-4B58-A275-0C82BFACC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3322544"/>
            <a:ext cx="28956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F4DB284-76B9-4330-B6B8-8A0A7EBDE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5" y="3208184"/>
            <a:ext cx="1913964" cy="9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0F4E0BB-B89D-497D-8BCA-0C4922B01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140138"/>
            <a:ext cx="1645304" cy="14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9F241B7D-2D9F-4560-AC21-10B6C467B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33" y="248041"/>
            <a:ext cx="1647198" cy="146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88A0ADA3-4B3C-4C30-B713-8F4C98038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6" y="370728"/>
            <a:ext cx="2221510" cy="9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75C70CC2-6A05-47A4-80FD-2F552BC1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436" y="5591922"/>
            <a:ext cx="28956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60DF9C53-814A-4470-B563-0559E6018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4" y="770778"/>
            <a:ext cx="2568669" cy="5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9614759F-9AC6-4DD2-856A-CDF2DF67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72" y="3437965"/>
            <a:ext cx="2353540" cy="6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16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ADCC9-B49F-47FE-AEEC-020EF275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Партнеры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1C1A6D-F4BA-453F-8E46-92506AC7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93541" cy="10789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Был проведен сравнительный анализ по более чем 50 критериям и наибольшее число баллов набрала система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IntraService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sz="2400" dirty="0">
                <a:solidFill>
                  <a:srgbClr val="333333"/>
                </a:solidFill>
                <a:latin typeface="Roboto" panose="02000000000000000000" pitchFamily="2" charset="0"/>
              </a:rPr>
              <a:t>”</a:t>
            </a:r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09476-FAC0-4CC3-AC8C-78EB06AEED5B}"/>
              </a:ext>
            </a:extLst>
          </p:cNvPr>
          <p:cNvSpPr txBox="1"/>
          <p:nvPr/>
        </p:nvSpPr>
        <p:spPr>
          <a:xfrm>
            <a:off x="5100917" y="4338918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Система проста в настройке, имеет удобный и понятный интерфейс как для администратора, так и для простого пользователя.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”</a:t>
            </a:r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81AA8-A72A-4AEC-8022-E10B0DA3A0E4}"/>
              </a:ext>
            </a:extLst>
          </p:cNvPr>
          <p:cNvSpPr txBox="1"/>
          <p:nvPr/>
        </p:nvSpPr>
        <p:spPr>
          <a:xfrm>
            <a:off x="3496235" y="2940375"/>
            <a:ext cx="502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Прынков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Максим, Ренессанс страхование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1A272-6B26-4633-9D2C-DC90FFC9E73B}"/>
              </a:ext>
            </a:extLst>
          </p:cNvPr>
          <p:cNvSpPr txBox="1"/>
          <p:nvPr/>
        </p:nvSpPr>
        <p:spPr>
          <a:xfrm>
            <a:off x="7180729" y="5898724"/>
            <a:ext cx="425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Бахин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Евгений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Inventive Retail Group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065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7B3EC5-ECFF-47E6-8A6A-2EC06F04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C5149-9A24-4580-9E52-05F23A0B8D52}"/>
              </a:ext>
            </a:extLst>
          </p:cNvPr>
          <p:cNvSpPr txBox="1"/>
          <p:nvPr/>
        </p:nvSpPr>
        <p:spPr>
          <a:xfrm>
            <a:off x="645459" y="4893839"/>
            <a:ext cx="2402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Заявки через </a:t>
            </a:r>
            <a:r>
              <a:rPr lang="ru-RU" b="0" i="0" dirty="0" err="1">
                <a:effectLst/>
                <a:latin typeface="consolas" panose="020B0609020204030204" pitchFamily="49" charset="0"/>
              </a:rPr>
              <a:t>web</a:t>
            </a:r>
            <a:r>
              <a:rPr lang="ru-RU" b="0" i="0" dirty="0">
                <a:effectLst/>
                <a:latin typeface="consolas" panose="020B0609020204030204" pitchFamily="49" charset="0"/>
              </a:rPr>
              <a:t> и по </a:t>
            </a:r>
            <a:r>
              <a:rPr lang="ru-RU" b="0" i="0" dirty="0" err="1">
                <a:effectLst/>
                <a:latin typeface="consolas" panose="020B0609020204030204" pitchFamily="49" charset="0"/>
              </a:rPr>
              <a:t>e-mail</a:t>
            </a:r>
            <a:endParaRPr lang="ru-R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629F721-1BD9-4A19-A21E-F59378175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18" y="3940827"/>
            <a:ext cx="1114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CD50C1-0449-4486-BC52-0DAAE0E68ABD}"/>
              </a:ext>
            </a:extLst>
          </p:cNvPr>
          <p:cNvSpPr txBox="1"/>
          <p:nvPr/>
        </p:nvSpPr>
        <p:spPr>
          <a:xfrm>
            <a:off x="3119718" y="2581785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База знаний</a:t>
            </a:r>
            <a:endParaRPr lang="ru-RU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63FBFB0-72DB-4B52-949C-237853289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753" y="1719311"/>
            <a:ext cx="11144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091E76-CFA8-4FFE-BA44-61EDCDA79EC1}"/>
              </a:ext>
            </a:extLst>
          </p:cNvPr>
          <p:cNvSpPr txBox="1"/>
          <p:nvPr/>
        </p:nvSpPr>
        <p:spPr>
          <a:xfrm>
            <a:off x="4831977" y="3891875"/>
            <a:ext cx="25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Мобильная версия</a:t>
            </a:r>
            <a:endParaRPr lang="ru-RU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C43739-BE57-4A29-8992-659697DCB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3057525"/>
            <a:ext cx="9715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B78194-5F6B-405F-8E6D-AC17A41C7229}"/>
              </a:ext>
            </a:extLst>
          </p:cNvPr>
          <p:cNvSpPr txBox="1"/>
          <p:nvPr/>
        </p:nvSpPr>
        <p:spPr>
          <a:xfrm>
            <a:off x="6338048" y="1388912"/>
            <a:ext cx="226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Каталог сервисов</a:t>
            </a:r>
            <a:endParaRPr lang="ru-RU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AFB23CBF-A7FE-46CF-A890-E4438091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08" y="721540"/>
            <a:ext cx="7429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2042B1-6F0A-4D33-9E06-6EC1A6514B7C}"/>
              </a:ext>
            </a:extLst>
          </p:cNvPr>
          <p:cNvSpPr txBox="1"/>
          <p:nvPr/>
        </p:nvSpPr>
        <p:spPr>
          <a:xfrm>
            <a:off x="7700682" y="3107597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Отчетность</a:t>
            </a:r>
            <a:endParaRPr lang="ru-RU" dirty="0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136B6C5-2FD8-45DE-8CA2-BFA8DFDF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095" y="2333475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9242EB-EC78-4474-95F9-AD08051C2128}"/>
              </a:ext>
            </a:extLst>
          </p:cNvPr>
          <p:cNvSpPr txBox="1"/>
          <p:nvPr/>
        </p:nvSpPr>
        <p:spPr>
          <a:xfrm>
            <a:off x="7911212" y="5626579"/>
            <a:ext cx="341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Настройка маршрутизации заявок</a:t>
            </a:r>
            <a:endParaRPr lang="ru-RU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DA51EDAC-544A-44B0-B869-450535520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79" y="4921045"/>
            <a:ext cx="10287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FDB48B-4844-497D-A08A-3FB999E0C7C9}"/>
              </a:ext>
            </a:extLst>
          </p:cNvPr>
          <p:cNvSpPr txBox="1"/>
          <p:nvPr/>
        </p:nvSpPr>
        <p:spPr>
          <a:xfrm>
            <a:off x="3161740" y="6023985"/>
            <a:ext cx="3115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Доработка под ваши требования</a:t>
            </a:r>
            <a:endParaRPr lang="ru-RU" dirty="0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3EF9321B-B27F-4500-B8CB-2AFAFD5C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5130595"/>
            <a:ext cx="9620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296240-C76A-43D1-8F12-BADD74753B28}"/>
              </a:ext>
            </a:extLst>
          </p:cNvPr>
          <p:cNvSpPr txBox="1"/>
          <p:nvPr/>
        </p:nvSpPr>
        <p:spPr>
          <a:xfrm>
            <a:off x="9298641" y="1506022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Интеграция /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API</a:t>
            </a:r>
            <a:endParaRPr lang="ru-RU" dirty="0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BD851C2-0D40-4265-99DD-DAEAD31D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458" y="660772"/>
            <a:ext cx="10191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49C7DCF-28D9-4A56-9EBF-C4C8E3C49DA7}"/>
              </a:ext>
            </a:extLst>
          </p:cNvPr>
          <p:cNvSpPr txBox="1"/>
          <p:nvPr/>
        </p:nvSpPr>
        <p:spPr>
          <a:xfrm>
            <a:off x="9940458" y="3602606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Активы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CMDB</a:t>
            </a:r>
            <a:endParaRPr lang="ru-RU" dirty="0"/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BA8EABFF-971B-4428-A53D-5346628FB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17" y="2826111"/>
            <a:ext cx="6953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0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8D8E-5233-4804-A572-70CC3DF2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Заявки через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web</a:t>
            </a:r>
            <a:r>
              <a:rPr lang="ru-RU" b="0" i="0" dirty="0">
                <a:effectLst/>
                <a:latin typeface="Roboto" panose="02000000000000000000" pitchFamily="2" charset="0"/>
              </a:rPr>
              <a:t> и по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e-mail</a:t>
            </a: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BEDE35-64A0-49FB-A5DD-FA35A89D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" y="1504613"/>
            <a:ext cx="5796242" cy="36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ndefined">
            <a:extLst>
              <a:ext uri="{FF2B5EF4-FFF2-40B4-BE49-F238E27FC236}">
                <a16:creationId xmlns:a16="http://schemas.microsoft.com/office/drawing/2014/main" id="{709F2308-BD97-435C-93C5-1B8FF34F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49" y="2777371"/>
            <a:ext cx="6319838" cy="355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ndefined">
            <a:extLst>
              <a:ext uri="{FF2B5EF4-FFF2-40B4-BE49-F238E27FC236}">
                <a16:creationId xmlns:a16="http://schemas.microsoft.com/office/drawing/2014/main" id="{A64ABAE0-31D5-41AD-930A-1C8DEC67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84" y="192012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undefined">
            <a:extLst>
              <a:ext uri="{FF2B5EF4-FFF2-40B4-BE49-F238E27FC236}">
                <a16:creationId xmlns:a16="http://schemas.microsoft.com/office/drawing/2014/main" id="{4AF56221-B471-47F0-8832-EB797286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34" y="3737155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undefined">
            <a:extLst>
              <a:ext uri="{FF2B5EF4-FFF2-40B4-BE49-F238E27FC236}">
                <a16:creationId xmlns:a16="http://schemas.microsoft.com/office/drawing/2014/main" id="{10FAA6A9-5A00-4F3D-ABE1-3840FD7C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11" y="5649439"/>
            <a:ext cx="29908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8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11B95-D766-47AB-ACB1-9BC9D74E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База знаний</a:t>
            </a:r>
            <a:endParaRPr lang="ru-RU" dirty="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4C1E2F5E-2BB3-4BC0-99E9-CAA608F46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0"/>
          <a:stretch/>
        </p:blipFill>
        <p:spPr bwMode="auto">
          <a:xfrm>
            <a:off x="206188" y="1509021"/>
            <a:ext cx="3531573" cy="17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C84DCF-2C78-4DC0-A30F-396476776F05}"/>
              </a:ext>
            </a:extLst>
          </p:cNvPr>
          <p:cNvSpPr txBox="1"/>
          <p:nvPr/>
        </p:nvSpPr>
        <p:spPr>
          <a:xfrm>
            <a:off x="3737761" y="1633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Доступ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к папкам можно предоставить как отдельным пользователям, так и целым подразделениям, а также пользователям конкретных сервисов.</a:t>
            </a:r>
            <a:endParaRPr lang="ru-RU" dirty="0"/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2A8E0A65-3BED-4147-9BFD-59B03A71E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3186673"/>
            <a:ext cx="31146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734692-41B9-4172-8E23-5B8E7F0E6515}"/>
              </a:ext>
            </a:extLst>
          </p:cNvPr>
          <p:cNvSpPr txBox="1"/>
          <p:nvPr/>
        </p:nvSpPr>
        <p:spPr>
          <a:xfrm>
            <a:off x="2620216" y="36547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Пользователям могут быть предоставлены следующие </a:t>
            </a:r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роли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при использовании Базы знаний:</a:t>
            </a:r>
            <a:endParaRPr lang="ru-RU" dirty="0"/>
          </a:p>
        </p:txBody>
      </p:sp>
      <p:pic>
        <p:nvPicPr>
          <p:cNvPr id="5126" name="Picture 6" descr="undefined">
            <a:extLst>
              <a:ext uri="{FF2B5EF4-FFF2-40B4-BE49-F238E27FC236}">
                <a16:creationId xmlns:a16="http://schemas.microsoft.com/office/drawing/2014/main" id="{FE0734B9-59B5-42CD-8A11-C788911C5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4872598"/>
            <a:ext cx="3027550" cy="162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11842-DF99-4C6B-86D9-A290C6639AC4}"/>
              </a:ext>
            </a:extLst>
          </p:cNvPr>
          <p:cNvSpPr txBox="1"/>
          <p:nvPr/>
        </p:nvSpPr>
        <p:spPr>
          <a:xfrm>
            <a:off x="3406588" y="50175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 редактировании документов используется </a:t>
            </a:r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WYSIWYG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96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1F2536-EE14-4A96-8E69-ED57AA46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Поиск и тэги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1D085F-B864-45AA-88F8-0E5F50D1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023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Также к документам можно привязывать тэги. В любой момент Исполнитель с карточки заявки может обратиться к Базе знаний, найти статью по тэгу и вставить в качестве ответа найденную статью (как просто ссылку, так и публикацию целиком)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2ADCFE20-84E2-4A74-8460-4B0B0CFBC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" y="3302386"/>
            <a:ext cx="4975412" cy="2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9F0CD984-33DA-4372-928D-0F7460FEA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78" y="3112434"/>
            <a:ext cx="39909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D45553DE-F6BC-445B-B7FF-677303CB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06" y="5009882"/>
            <a:ext cx="71151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338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486</Words>
  <Application>Microsoft Office PowerPoint</Application>
  <PresentationFormat>Широкоэкранный</PresentationFormat>
  <Paragraphs>111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Helvetica Neue</vt:lpstr>
      <vt:lpstr>Roboto</vt:lpstr>
      <vt:lpstr>Тема Office</vt:lpstr>
      <vt:lpstr>IntraService</vt:lpstr>
      <vt:lpstr>IntraService</vt:lpstr>
      <vt:lpstr>Преимущества</vt:lpstr>
      <vt:lpstr>Партнеры</vt:lpstr>
      <vt:lpstr>Партнеры</vt:lpstr>
      <vt:lpstr>Возможности</vt:lpstr>
      <vt:lpstr>Заявки через web и по e-mail</vt:lpstr>
      <vt:lpstr>База знаний</vt:lpstr>
      <vt:lpstr>Поиск и тэги</vt:lpstr>
      <vt:lpstr>Мобильная версия</vt:lpstr>
      <vt:lpstr>Каталог сервисов</vt:lpstr>
      <vt:lpstr>Основные настройки сервиса</vt:lpstr>
      <vt:lpstr>Отчетность</vt:lpstr>
      <vt:lpstr>Отчетность</vt:lpstr>
      <vt:lpstr>Отчетность</vt:lpstr>
      <vt:lpstr>Настройка маршрутизации заявок</vt:lpstr>
      <vt:lpstr>Настройка маршрутизации заявок</vt:lpstr>
      <vt:lpstr>Доработка под ваши требования</vt:lpstr>
      <vt:lpstr>Интеграция / API</vt:lpstr>
      <vt:lpstr>Активы (CMDB)</vt:lpstr>
      <vt:lpstr>Тарифы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IntraService</dc:title>
  <dc:creator>Данил Вовиков</dc:creator>
  <cp:lastModifiedBy>Данил Вовиков</cp:lastModifiedBy>
  <cp:revision>12</cp:revision>
  <dcterms:created xsi:type="dcterms:W3CDTF">2022-09-09T06:10:28Z</dcterms:created>
  <dcterms:modified xsi:type="dcterms:W3CDTF">2022-09-09T07:40:37Z</dcterms:modified>
</cp:coreProperties>
</file>